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8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2" r:id="rId55"/>
    <p:sldId id="610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48" autoAdjust="0"/>
  </p:normalViewPr>
  <p:slideViewPr>
    <p:cSldViewPr>
      <p:cViewPr>
        <p:scale>
          <a:sx n="100" d="100"/>
          <a:sy n="100" d="100"/>
        </p:scale>
        <p:origin x="-618" y="-84"/>
      </p:cViewPr>
      <p:guideLst>
        <p:guide orient="horz" pos="1440"/>
        <p:guide pos="25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问好</a:t>
            </a:r>
            <a:r>
              <a:rPr lang="zh-CN" altLang="en-US" dirty="0" smtClean="0"/>
              <a:t>。在下是</a:t>
            </a:r>
            <a:r>
              <a:rPr lang="zh-CN" altLang="en-US" b="1" dirty="0" smtClean="0"/>
              <a:t>北京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从业人员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荣幸；</a:t>
            </a:r>
            <a:r>
              <a:rPr lang="en-US" altLang="zh-CN" b="1" dirty="0" smtClean="0"/>
              <a:t>ERP</a:t>
            </a:r>
            <a:r>
              <a:rPr lang="zh-CN" altLang="en-US" b="1" dirty="0" smtClean="0"/>
              <a:t>分享；</a:t>
            </a:r>
            <a:r>
              <a:rPr lang="zh-CN" altLang="en-US" b="1" baseline="0" dirty="0" smtClean="0"/>
              <a:t>我希望并有信心</a:t>
            </a:r>
            <a:r>
              <a:rPr lang="en-US" altLang="zh-CN" b="1" baseline="0" dirty="0" smtClean="0"/>
              <a:t>=&gt;ERP </a:t>
            </a:r>
            <a:r>
              <a:rPr lang="zh-CN" altLang="en-US" b="1" baseline="0" dirty="0" smtClean="0"/>
              <a:t>基础入门、帮助建立</a:t>
            </a:r>
            <a:r>
              <a:rPr lang="en-US" altLang="zh-CN" b="1" baseline="0" dirty="0" smtClean="0"/>
              <a:t>ERP</a:t>
            </a:r>
            <a:r>
              <a:rPr lang="zh-CN" altLang="en-US" b="1" baseline="0" dirty="0" smtClean="0"/>
              <a:t>学习思路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快乐</a:t>
            </a:r>
            <a:r>
              <a:rPr lang="zh-CN" altLang="en-US" dirty="0" smtClean="0"/>
              <a:t>学习</a:t>
            </a:r>
            <a:r>
              <a:rPr lang="zh-CN" altLang="en-US" b="1" dirty="0" smtClean="0"/>
              <a:t>事半功倍</a:t>
            </a:r>
            <a:r>
              <a:rPr lang="zh-CN" altLang="en-US" baseline="0" dirty="0" smtClean="0"/>
              <a:t>，</a:t>
            </a:r>
            <a:r>
              <a:rPr lang="zh-CN" altLang="en-US" b="1" baseline="0" dirty="0" smtClean="0"/>
              <a:t>假装</a:t>
            </a:r>
            <a:r>
              <a:rPr lang="zh-CN" altLang="en-US" baseline="0" dirty="0" smtClean="0"/>
              <a:t>快乐学习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久之，便成习惯和真的了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，不是负担，而这是</a:t>
            </a:r>
            <a:r>
              <a:rPr lang="zh-CN" altLang="en-US" b="1" dirty="0" smtClean="0"/>
              <a:t>你所需要</a:t>
            </a:r>
            <a:r>
              <a:rPr lang="zh-CN" altLang="en-US" dirty="0" smtClean="0"/>
              <a:t>的！你来定制，你来用，你来享受。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针对生产负荷、能力，系统向相关负责人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，然后做</a:t>
            </a:r>
            <a:r>
              <a:rPr lang="zh-CN" altLang="en-US" b="1" dirty="0" smtClean="0"/>
              <a:t>调整</a:t>
            </a:r>
            <a:r>
              <a:rPr lang="zh-CN" altLang="en-US" dirty="0" smtClean="0"/>
              <a:t>，再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，如此构成闭环。</a:t>
            </a:r>
            <a:endParaRPr lang="en-US" altLang="zh-CN" dirty="0" smtClean="0"/>
          </a:p>
          <a:p>
            <a:r>
              <a:rPr lang="zh-CN" altLang="en-US" dirty="0" smtClean="0"/>
              <a:t>温控的例子，是反馈的好例子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重点：第三章。难点：第四章。干货：第二章（主要把精力放在此）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邓爷爷</a:t>
            </a:r>
            <a:r>
              <a:rPr lang="en-US" altLang="zh-CN" dirty="0" smtClean="0"/>
              <a:t>-&gt;</a:t>
            </a:r>
            <a:r>
              <a:rPr lang="zh-CN" altLang="en-US" baseline="0" dirty="0" smtClean="0"/>
              <a:t>社会主义本质</a:t>
            </a:r>
            <a:endParaRPr lang="en-US" altLang="zh-CN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胡爷爷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找到社会主义终极目标：以人为本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为企业解放生产力，进而达到以人为本的终极目标。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下圣旨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办公</a:t>
            </a:r>
            <a:r>
              <a:rPr lang="zh-CN" altLang="en-US" baseline="0" dirty="0" smtClean="0"/>
              <a:t>。 翻牌子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业务（皇上的重要业务就是绵延子嗣）。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描述以前是多么</a:t>
            </a:r>
            <a:r>
              <a:rPr lang="zh-CN" altLang="en-US" b="1" baseline="0" dirty="0" smtClean="0"/>
              <a:t>耗费人力物力</a:t>
            </a:r>
            <a:r>
              <a:rPr lang="zh-CN" altLang="en-US" baseline="0" dirty="0" smtClean="0"/>
              <a:t>。</a:t>
            </a: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smtClean="0"/>
              <a:t>的利用这些增加自己融会贯通的程度。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1. </a:t>
            </a:r>
            <a:r>
              <a:rPr lang="zh-CN" altLang="en-US" dirty="0" smtClean="0"/>
              <a:t>用户登录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系统中人员配置管理功能确认其身份，此用户同时得到了相应的权限；</a:t>
            </a:r>
            <a:endParaRPr lang="en-US" altLang="zh-CN" dirty="0" smtClean="0"/>
          </a:p>
          <a:p>
            <a:r>
              <a:rPr lang="en-US" altLang="zh-CN" dirty="0" smtClean="0"/>
              <a:t>2. </a:t>
            </a:r>
            <a:r>
              <a:rPr lang="zh-CN" altLang="en-US" dirty="0" smtClean="0"/>
              <a:t>身份确认后，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再根据此用户在其权限内申请的工作流程提供工作流表单，并在表单上显示用户对应的组织结构的层次度； </a:t>
            </a:r>
            <a:endParaRPr lang="en-US" altLang="zh-CN" dirty="0" smtClean="0"/>
          </a:p>
          <a:p>
            <a:r>
              <a:rPr lang="en-US" altLang="zh-CN" dirty="0" smtClean="0"/>
              <a:t>3. </a:t>
            </a:r>
            <a:r>
              <a:rPr lang="zh-CN" altLang="en-US" dirty="0" smtClean="0"/>
              <a:t>用户在工作流表单上填写本流程执行需要的数据，这些数据可能是请假天数、请假原因等不涉及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系统的数据，也可能是访问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系统的参数。如果在流程执行时仅仅需要在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系统中执行查询，工作流表单的填写要在访问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系统后进行。</a:t>
            </a:r>
            <a:endParaRPr lang="en-US" altLang="zh-CN" dirty="0" smtClean="0"/>
          </a:p>
          <a:p>
            <a:r>
              <a:rPr lang="en-US" altLang="zh-CN" dirty="0" smtClean="0"/>
              <a:t>4. </a:t>
            </a:r>
            <a:r>
              <a:rPr lang="zh-CN" altLang="en-US" dirty="0" smtClean="0"/>
              <a:t>当工作流程执行到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系统上的作业时，工作流系统自动引导用户进入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系统。通过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系统本身的，根据执行的流程类型、顺序、工作流表单参数，用户可以直接进入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系统相应的功能模块。</a:t>
            </a:r>
            <a:endParaRPr lang="en-US" altLang="zh-CN" dirty="0" smtClean="0"/>
          </a:p>
          <a:p>
            <a:r>
              <a:rPr lang="en-US" altLang="zh-CN" dirty="0" smtClean="0"/>
              <a:t>5. </a:t>
            </a:r>
            <a:r>
              <a:rPr lang="zh-CN" altLang="en-US" dirty="0" smtClean="0"/>
              <a:t>用户操作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系统。可以根据权限执行不同的操作。以采购申请为例，用户可以填写需要采购的物料编号、采购数量、价格范围、供应商等，存储后保存在</a:t>
            </a:r>
            <a:r>
              <a:rPr lang="en-US" altLang="zh-CN" dirty="0" smtClean="0"/>
              <a:t>ERP DB</a:t>
            </a:r>
            <a:r>
              <a:rPr lang="zh-CN" altLang="en-US" dirty="0" smtClean="0"/>
              <a:t>中；</a:t>
            </a:r>
            <a:endParaRPr lang="en-US" altLang="zh-CN" dirty="0" smtClean="0"/>
          </a:p>
          <a:p>
            <a:r>
              <a:rPr lang="en-US" altLang="zh-CN" dirty="0" smtClean="0"/>
              <a:t>6. ERP DB</a:t>
            </a:r>
            <a:r>
              <a:rPr lang="zh-CN" altLang="en-US" dirty="0" smtClean="0"/>
              <a:t>保存后，通过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系统界面向用户提示保存成功；</a:t>
            </a:r>
            <a:endParaRPr lang="en-US" altLang="zh-CN" dirty="0" smtClean="0"/>
          </a:p>
          <a:p>
            <a:r>
              <a:rPr lang="en-US" altLang="zh-CN" dirty="0" smtClean="0"/>
              <a:t>7. ERP</a:t>
            </a:r>
            <a:r>
              <a:rPr lang="zh-CN" altLang="en-US" dirty="0" smtClean="0"/>
              <a:t>系统将保存成功的单据编号和单据状态等信息传送到工作流系统。根据需要，用户可以把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系统生成的表单导出为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文件保存在本地；</a:t>
            </a:r>
            <a:endParaRPr lang="en-US" altLang="zh-CN" dirty="0" smtClean="0"/>
          </a:p>
          <a:p>
            <a:r>
              <a:rPr lang="en-US" altLang="zh-CN" dirty="0" smtClean="0"/>
              <a:t>8. </a:t>
            </a:r>
            <a:r>
              <a:rPr lang="zh-CN" altLang="en-US" dirty="0" smtClean="0"/>
              <a:t>当工作流系统收到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系统传来的信息后，进行格式检查，确认无误后继续执行；</a:t>
            </a:r>
            <a:endParaRPr lang="en-US" altLang="zh-CN" dirty="0" smtClean="0"/>
          </a:p>
          <a:p>
            <a:r>
              <a:rPr lang="en-US" altLang="zh-CN" dirty="0" smtClean="0"/>
              <a:t>9. </a:t>
            </a:r>
            <a:r>
              <a:rPr lang="zh-CN" altLang="en-US" dirty="0" smtClean="0"/>
              <a:t>用户在屏幕上审查工作流系统执行情况是否正确，确认无误后，将工作流表单传送到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，保存在本地的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文件也可以作为附件提交；</a:t>
            </a:r>
            <a:endParaRPr lang="en-US" altLang="zh-CN" dirty="0" smtClean="0"/>
          </a:p>
          <a:p>
            <a:r>
              <a:rPr lang="en-US" altLang="zh-CN" dirty="0" smtClean="0"/>
              <a:t>10. Workflow Server</a:t>
            </a:r>
            <a:r>
              <a:rPr lang="zh-CN" altLang="en-US" dirty="0" smtClean="0"/>
              <a:t>收到用户传来的工作流表单，并据此将工作流表单和附件传送到下一个执行者。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模块不是学术死定义，实际划分和包含的内容灵活多变。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jpeg"/><Relationship Id="rId9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32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生产系统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 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76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586589"/>
              </p:ext>
            </p:extLst>
          </p:nvPr>
        </p:nvGraphicFramePr>
        <p:xfrm>
          <a:off x="5144120" y="23610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4120" y="23610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主线仍是物流，但已经将管理的重心转移到财务上来，在整个企业的运作中贯穿了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43601"/>
              </p:ext>
            </p:extLst>
          </p:nvPr>
        </p:nvGraphicFramePr>
        <p:xfrm>
          <a:off x="1111672" y="14219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1672" y="14219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832923"/>
              </p:ext>
            </p:extLst>
          </p:nvPr>
        </p:nvGraphicFramePr>
        <p:xfrm>
          <a:off x="4856088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088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591003"/>
              </p:ext>
            </p:extLst>
          </p:nvPr>
        </p:nvGraphicFramePr>
        <p:xfrm>
          <a:off x="2407816" y="253744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7816" y="253744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提供我们帮助的具体手段。这里先举个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电子流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的例子，作为一个更直观的例子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生，首先供职的是，销售部与客户处谈判成功，在系统中下达订单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15" y="1641921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15" y="2532509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68127"/>
              </p:ext>
            </p:extLst>
          </p:nvPr>
        </p:nvGraphicFramePr>
        <p:xfrm>
          <a:off x="4784080" y="19878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4080" y="19878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92859" y="1970162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小杨收到系统中弹出提醒和通知邮件，是来自协同办公模块的，通知他下达的销售订单已经生产和审核完毕。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小杨作为管理培训生，现轮岗到生产部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运算的物料配比信息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513610"/>
              </p:ext>
            </p:extLst>
          </p:nvPr>
        </p:nvGraphicFramePr>
        <p:xfrm>
          <a:off x="6584280" y="27729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0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4280" y="27729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9400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1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0064" y="194215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070037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2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0264" y="191586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572517"/>
              </p:ext>
            </p:extLst>
          </p:nvPr>
        </p:nvGraphicFramePr>
        <p:xfrm>
          <a:off x="4712072" y="280645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3" name="包装程序外壳对象" showAsIcon="1" r:id="rId12" imgW="914400" imgH="828720" progId="Package">
                  <p:embed/>
                </p:oleObj>
              </mc:Choice>
              <mc:Fallback>
                <p:oleObj name="包装程序外壳对象" showAsIcon="1" r:id="rId12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12072" y="280645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909578"/>
              </p:ext>
            </p:extLst>
          </p:nvPr>
        </p:nvGraphicFramePr>
        <p:xfrm>
          <a:off x="190376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8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811162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9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678593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0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43924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领导与主管－信息监测与决策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小杨意识到，若有朝一日，他也走上主管岗位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今日的业务磨练为了让他熟悉企业的各职能与业务流程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今后对业务熟练后，他只需要监测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系统的信息和数据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根据信息和数据做出科学决策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43351" y="3943772"/>
            <a:ext cx="3036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无他，但手</a:t>
            </a: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熟</a:t>
            </a:r>
            <a:r>
              <a:rPr lang="zh-CN" altLang="en-US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尔。</a:t>
            </a:r>
            <a:r>
              <a:rPr lang="en-US" altLang="zh-CN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欧阳修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卖油翁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43351" y="3943772"/>
            <a:ext cx="3084649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253611"/>
              </p:ext>
            </p:extLst>
          </p:nvPr>
        </p:nvGraphicFramePr>
        <p:xfrm>
          <a:off x="2623840" y="29340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3840" y="29340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44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导向（微软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例子）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615602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450447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812364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51414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3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70222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4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255607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Pages>0</Pages>
  <Words>3605</Words>
  <Characters>0</Characters>
  <Application>Microsoft Office PowerPoint</Application>
  <PresentationFormat>自定义</PresentationFormat>
  <Lines>0</Lines>
  <Paragraphs>367</Paragraphs>
  <Slides>62</Slides>
  <Notes>62</Notes>
  <HiddenSlides>0</HiddenSlides>
  <MMClips>1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程序包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领导与主管－信息监测与决策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985</cp:revision>
  <dcterms:modified xsi:type="dcterms:W3CDTF">2013-10-13T14:17:55Z</dcterms:modified>
</cp:coreProperties>
</file>